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97" r:id="rId2"/>
    <p:sldMasterId id="2147483726" r:id="rId3"/>
    <p:sldMasterId id="2147483658" r:id="rId4"/>
  </p:sldMasterIdLst>
  <p:notesMasterIdLst>
    <p:notesMasterId r:id="rId16"/>
  </p:notesMasterIdLst>
  <p:handoutMasterIdLst>
    <p:handoutMasterId r:id="rId17"/>
  </p:handoutMasterIdLst>
  <p:sldIdLst>
    <p:sldId id="600" r:id="rId5"/>
    <p:sldId id="601" r:id="rId6"/>
    <p:sldId id="602" r:id="rId7"/>
    <p:sldId id="603" r:id="rId8"/>
    <p:sldId id="604" r:id="rId9"/>
    <p:sldId id="613" r:id="rId10"/>
    <p:sldId id="606" r:id="rId11"/>
    <p:sldId id="607" r:id="rId12"/>
    <p:sldId id="608" r:id="rId13"/>
    <p:sldId id="614" r:id="rId14"/>
    <p:sldId id="61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ne, Melanie R" initials="CMR" lastIdx="2" clrIdx="0">
    <p:extLst>
      <p:ext uri="{19B8F6BF-5375-455C-9EA6-DF929625EA0E}">
        <p15:presenceInfo xmlns:p15="http://schemas.microsoft.com/office/powerpoint/2012/main" userId="S-1-5-21-1861847230-2120372063-3483355800-598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134"/>
    <a:srgbClr val="BB8D0B"/>
    <a:srgbClr val="0D0D0D"/>
    <a:srgbClr val="7ED0E0"/>
    <a:srgbClr val="3C6C76"/>
    <a:srgbClr val="926E00"/>
    <a:srgbClr val="7399C6"/>
    <a:srgbClr val="849E2A"/>
    <a:srgbClr val="F9DF95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60121" autoAdjust="0"/>
  </p:normalViewPr>
  <p:slideViewPr>
    <p:cSldViewPr>
      <p:cViewPr varScale="1">
        <p:scale>
          <a:sx n="115" d="100"/>
          <a:sy n="115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5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4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43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3C71-29BE-4223-8DD6-74F496D28AA9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63B09-A9D7-40F3-A48B-C35E69FBC3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6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20F18A-3613-4BD0-A255-D1495F63F835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2127F9-B41D-400D-A3EF-8A935B016B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3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00" y="175260"/>
            <a:ext cx="7193280" cy="868680"/>
            <a:chOff x="-7620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92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7620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926E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87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75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3C6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3C6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8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84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3C6C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3C6C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7ED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ED0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89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7ED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ED0E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0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849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849E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2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29540" y="198120"/>
            <a:ext cx="7193280" cy="868680"/>
            <a:chOff x="-129540" y="19812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29540" y="19812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 userDrawn="1"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81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29540" y="198120"/>
            <a:ext cx="7193280" cy="868680"/>
            <a:chOff x="-129540" y="19812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29540" y="19812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7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508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06680" y="175260"/>
            <a:ext cx="7193280" cy="868680"/>
            <a:chOff x="-10668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76200" y="228600"/>
              <a:ext cx="7086600" cy="762000"/>
            </a:xfrm>
            <a:prstGeom prst="rect">
              <a:avLst/>
            </a:prstGeom>
            <a:solidFill>
              <a:srgbClr val="849E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10668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849E2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645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EB713-CA2F-49BA-97A3-0C608EFF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95FE9-0170-4633-AECC-15B176A8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1C5B8-711F-4390-B091-2CF75B55F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CBC40-9E2E-4801-B691-135731A4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49F-CF5F-4708-9F04-7B8C05BA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52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D8B7-2317-4613-8837-A0E7B1C8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4E8C-DD89-41A2-B09B-73DBAEC8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7707-AF73-4861-B30B-6D650415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A82BC-39B9-47A7-AEC8-0EA1B1832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C53E4-D595-4D01-A444-5D646DAD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1D49F-CF5F-4708-9F04-7B8C05BA2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2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42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367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0220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412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873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657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124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072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755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>
                <a:solidFill>
                  <a:srgbClr val="926E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781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55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255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46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449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8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52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472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066800"/>
            <a:ext cx="5562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195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52400"/>
            <a:ext cx="6172200" cy="990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05400" y="1676400"/>
            <a:ext cx="3352800" cy="3124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209800"/>
            <a:ext cx="3733800" cy="3352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38200" y="16103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Main Point</a:t>
            </a:r>
          </a:p>
        </p:txBody>
      </p:sp>
    </p:spTree>
    <p:extLst>
      <p:ext uri="{BB962C8B-B14F-4D97-AF65-F5344CB8AC3E}">
        <p14:creationId xmlns:p14="http://schemas.microsoft.com/office/powerpoint/2010/main" val="3346649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>
              <a:defRPr b="1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971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32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>
              <a:defRPr b="1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971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328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>
              <a:defRPr b="1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971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328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>
              <a:defRPr b="1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971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3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4800" y="2286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>
                <a:solidFill>
                  <a:srgbClr val="926E0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4478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924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>
              <a:defRPr b="1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971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328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>
            <a:lvl1pPr>
              <a:defRPr b="1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2971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32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5105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381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926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0881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371600"/>
            <a:ext cx="2514600" cy="3048000"/>
          </a:xfrm>
          <a:prstGeom prst="rect">
            <a:avLst/>
          </a:prstGeom>
          <a:ln w="57150"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photo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33400" y="381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926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CONTACT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505200" y="1219200"/>
            <a:ext cx="4724400" cy="41910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48200"/>
            <a:ext cx="1048512" cy="10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3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82296" y="182880"/>
            <a:ext cx="7193280" cy="868680"/>
            <a:chOff x="-82296" y="18288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82296" y="18288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399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57200" y="1905000"/>
            <a:ext cx="8229600" cy="3657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5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6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82296" y="182880"/>
            <a:ext cx="7193280" cy="868680"/>
            <a:chOff x="-82296" y="18288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7399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82296" y="18288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7399C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24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9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76200" y="175260"/>
            <a:ext cx="7193280" cy="868680"/>
            <a:chOff x="-76200" y="175260"/>
            <a:chExt cx="7193280" cy="868680"/>
          </a:xfrm>
        </p:grpSpPr>
        <p:sp>
          <p:nvSpPr>
            <p:cNvPr id="4" name="Rectangle 3"/>
            <p:cNvSpPr/>
            <p:nvPr userDrawn="1"/>
          </p:nvSpPr>
          <p:spPr>
            <a:xfrm>
              <a:off x="-35560" y="228600"/>
              <a:ext cx="7086600" cy="762000"/>
            </a:xfrm>
            <a:prstGeom prst="rect">
              <a:avLst/>
            </a:prstGeom>
            <a:solidFill>
              <a:srgbClr val="926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-76200" y="175260"/>
              <a:ext cx="7193280" cy="8686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tx1">
                    <a:lumMod val="85000"/>
                    <a:lumOff val="15000"/>
                    <a:alpha val="7000"/>
                  </a:schemeClr>
                </a:gs>
                <a:gs pos="100000">
                  <a:schemeClr val="tx1">
                    <a:lumMod val="85000"/>
                    <a:lumOff val="15000"/>
                    <a:alpha val="19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" y="990600"/>
            <a:ext cx="67818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1">
                <a:solidFill>
                  <a:srgbClr val="926E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872" y="381000"/>
            <a:ext cx="6781800" cy="609600"/>
          </a:xfrm>
          <a:prstGeom prst="rect">
            <a:avLst/>
          </a:prstGeom>
        </p:spPr>
        <p:txBody>
          <a:bodyPr/>
          <a:lstStyle>
            <a:lvl1pPr algn="l"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81000" y="1676400"/>
            <a:ext cx="4038600" cy="44196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1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38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  <p:bldP spid="8" grpId="0" build="allAtOnce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allAtOnce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3" b="8838"/>
          <a:stretch/>
        </p:blipFill>
        <p:spPr bwMode="auto">
          <a:xfrm>
            <a:off x="0" y="-4572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622587" y="6629400"/>
            <a:ext cx="1978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>
                <a:solidFill>
                  <a:schemeClr val="bg1"/>
                </a:solidFill>
              </a:rPr>
              <a:t>Purdue Research Foundation</a:t>
            </a:r>
            <a:r>
              <a:rPr lang="en-US" sz="850" b="1" baseline="30000" dirty="0">
                <a:solidFill>
                  <a:schemeClr val="bg1"/>
                </a:solidFill>
              </a:rPr>
              <a:t>©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841"/>
          <a:stretch/>
        </p:blipFill>
        <p:spPr>
          <a:xfrm>
            <a:off x="1428750" y="2133600"/>
            <a:ext cx="65151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2" b="-1953"/>
          <a:stretch/>
        </p:blipFill>
        <p:spPr>
          <a:xfrm>
            <a:off x="0" y="653796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5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2" b="-1953"/>
          <a:stretch/>
        </p:blipFill>
        <p:spPr>
          <a:xfrm>
            <a:off x="0" y="6537960"/>
            <a:ext cx="91440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67400"/>
            <a:ext cx="1748491" cy="5905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41387" y="6615500"/>
            <a:ext cx="1978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>
                <a:solidFill>
                  <a:schemeClr val="bg1"/>
                </a:solidFill>
              </a:rPr>
              <a:t>Purdue Research Foundation</a:t>
            </a:r>
            <a:r>
              <a:rPr lang="en-US" sz="850" b="1" baseline="30000" dirty="0">
                <a:solidFill>
                  <a:schemeClr val="bg1"/>
                </a:solidFill>
              </a:rPr>
              <a:t>©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6553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18AC36-163D-4DE0-8E53-527452766557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6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3" r:id="rId2"/>
    <p:sldLayoutId id="2147483742" r:id="rId3"/>
    <p:sldLayoutId id="2147483705" r:id="rId4"/>
    <p:sldLayoutId id="2147483741" r:id="rId5"/>
    <p:sldLayoutId id="2147483698" r:id="rId6"/>
    <p:sldLayoutId id="2147483720" r:id="rId7"/>
    <p:sldLayoutId id="2147483721" r:id="rId8"/>
    <p:sldLayoutId id="2147483715" r:id="rId9"/>
    <p:sldLayoutId id="2147483722" r:id="rId10"/>
    <p:sldLayoutId id="2147483743" r:id="rId11"/>
    <p:sldLayoutId id="2147483716" r:id="rId12"/>
    <p:sldLayoutId id="2147483717" r:id="rId13"/>
    <p:sldLayoutId id="2147483718" r:id="rId14"/>
    <p:sldLayoutId id="2147483719" r:id="rId15"/>
    <p:sldLayoutId id="2147483724" r:id="rId16"/>
    <p:sldLayoutId id="2147483744" r:id="rId17"/>
    <p:sldLayoutId id="2147483745" r:id="rId18"/>
    <p:sldLayoutId id="2147483725" r:id="rId19"/>
    <p:sldLayoutId id="2147483747" r:id="rId20"/>
    <p:sldLayoutId id="2147483748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A91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2" b="-1953"/>
          <a:stretch/>
        </p:blipFill>
        <p:spPr>
          <a:xfrm>
            <a:off x="0" y="6537960"/>
            <a:ext cx="91440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641387" y="6615500"/>
            <a:ext cx="1978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>
                <a:solidFill>
                  <a:schemeClr val="bg1"/>
                </a:solidFill>
              </a:rPr>
              <a:t>Purdue Research Foundation</a:t>
            </a:r>
            <a:r>
              <a:rPr lang="en-US" sz="850" b="1" baseline="30000" dirty="0">
                <a:solidFill>
                  <a:schemeClr val="bg1"/>
                </a:solidFill>
              </a:rPr>
              <a:t>©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65532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18AC36-163D-4DE0-8E53-527452766557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A91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86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4" b="11490"/>
          <a:stretch/>
        </p:blipFill>
        <p:spPr bwMode="auto">
          <a:xfrm>
            <a:off x="-76200" y="6607656"/>
            <a:ext cx="944880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43600"/>
            <a:ext cx="1748491" cy="5905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622587" y="6629400"/>
            <a:ext cx="1978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>
                <a:solidFill>
                  <a:schemeClr val="bg1"/>
                </a:solidFill>
              </a:rPr>
              <a:t>Purdue Research Foundation</a:t>
            </a:r>
            <a:r>
              <a:rPr lang="en-US" sz="850" b="1" baseline="30000" dirty="0">
                <a:solidFill>
                  <a:schemeClr val="bg1"/>
                </a:solidFill>
              </a:rPr>
              <a:t>©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65604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218AC36-163D-4DE0-8E53-527452766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7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6" r:id="rId2"/>
    <p:sldLayoutId id="2147483660" r:id="rId3"/>
    <p:sldLayoutId id="214748369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89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CA913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95000A-7AE4-478D-86AB-B0F05953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33" y="1663829"/>
            <a:ext cx="3839057" cy="19382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912B93-5E05-44FF-97CA-E2BFC6A7B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8" y="1652583"/>
            <a:ext cx="4615349" cy="33145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BF7A1-3C4F-4497-8300-5E0BE0C77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37" y="4133763"/>
            <a:ext cx="3150394" cy="80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40881-470C-437F-B29D-401AD9B09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269" y="3138420"/>
            <a:ext cx="1471613" cy="1478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CB9443-A3FF-4446-B364-E1A7EFCDA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532" y="3821985"/>
            <a:ext cx="2156737" cy="741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E9E33-94A4-4135-99AA-0795BD86D96E}"/>
              </a:ext>
            </a:extLst>
          </p:cNvPr>
          <p:cNvSpPr txBox="1"/>
          <p:nvPr/>
        </p:nvSpPr>
        <p:spPr>
          <a:xfrm>
            <a:off x="5048532" y="4677102"/>
            <a:ext cx="3553931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Adjunct Faculty at Northwestern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17900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9C7F1A72-357F-47FC-8118-0FB127191B75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8458200" cy="8382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Healthcare Leaders Face Soft Skill and Behavior Change Challenges at Multiple Levels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ECCA136D-5568-41CC-B0CF-8003D38705E6}"/>
              </a:ext>
            </a:extLst>
          </p:cNvPr>
          <p:cNvSpPr txBox="1">
            <a:spLocks/>
          </p:cNvSpPr>
          <p:nvPr/>
        </p:nvSpPr>
        <p:spPr>
          <a:xfrm>
            <a:off x="2438400" y="2362200"/>
            <a:ext cx="5334000" cy="304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Become a transformational, servant, lean or other type of leader for my facility or system</a:t>
            </a:r>
          </a:p>
          <a:p>
            <a:r>
              <a:rPr lang="en-US" sz="1800" dirty="0" smtClean="0"/>
              <a:t>Move to a team-based collaborative care model</a:t>
            </a:r>
          </a:p>
          <a:p>
            <a:r>
              <a:rPr lang="en-US" sz="1800" dirty="0" smtClean="0"/>
              <a:t>Sustain and spread process improvements</a:t>
            </a:r>
          </a:p>
          <a:p>
            <a:r>
              <a:rPr lang="en-US" sz="1800" dirty="0" smtClean="0"/>
              <a:t>Build a culture of X</a:t>
            </a:r>
          </a:p>
          <a:p>
            <a:r>
              <a:rPr lang="en-US" sz="1800" dirty="0" smtClean="0"/>
              <a:t>Resilient caregivers</a:t>
            </a:r>
          </a:p>
          <a:p>
            <a:r>
              <a:rPr lang="en-US" sz="1800" dirty="0" smtClean="0"/>
              <a:t>Employee health and wellness behaviors</a:t>
            </a:r>
          </a:p>
          <a:p>
            <a:r>
              <a:rPr lang="en-US" sz="1800" dirty="0" smtClean="0"/>
              <a:t>Patient education, experience and engagement</a:t>
            </a:r>
          </a:p>
          <a:p>
            <a:r>
              <a:rPr lang="en-US" sz="1800" dirty="0" smtClean="0"/>
              <a:t>Motivational interviewing</a:t>
            </a:r>
          </a:p>
          <a:p>
            <a:r>
              <a:rPr lang="en-US" sz="1800" dirty="0" smtClean="0"/>
              <a:t>Patient’s self-manage of chronic conditions</a:t>
            </a:r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441EF0-B817-44C6-9941-05DBF76C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895600"/>
            <a:ext cx="1745558" cy="16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EFAF-E6D7-4755-9298-135F5279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80" y="1131094"/>
            <a:ext cx="6837470" cy="621506"/>
          </a:xfrm>
        </p:spPr>
        <p:txBody>
          <a:bodyPr>
            <a:normAutofit/>
          </a:bodyPr>
          <a:lstStyle/>
          <a:p>
            <a:r>
              <a:rPr lang="en-US" sz="2700" dirty="0"/>
              <a:t>Collaboration Opportunity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F971E-FD70-4F41-B77B-C7493200A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333" y="2362200"/>
            <a:ext cx="3854860" cy="222046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Work as a community to develop the knowledge cards to tackle </a:t>
            </a:r>
            <a:r>
              <a:rPr lang="en-US" sz="1800" u="sng" dirty="0"/>
              <a:t>one</a:t>
            </a:r>
            <a:r>
              <a:rPr lang="en-US" sz="1800" dirty="0"/>
              <a:t> </a:t>
            </a:r>
            <a:r>
              <a:rPr lang="en-US" sz="1800" dirty="0" smtClean="0"/>
              <a:t>difficult </a:t>
            </a:r>
            <a:r>
              <a:rPr lang="en-US" sz="1800" dirty="0"/>
              <a:t>soft skill and behavior change challenge in healthcare</a:t>
            </a:r>
          </a:p>
          <a:p>
            <a:r>
              <a:rPr lang="en-US" sz="1800" dirty="0"/>
              <a:t>Purdue will support (at no direct cost) one application for a group of up to 20 hospitals and 250 participants in a 18 month field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77C7F-AF6C-4D0A-9383-D4167D892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131" y="4806475"/>
            <a:ext cx="2676062" cy="906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1F20B-0001-4C46-A528-19E7AFE9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879" y="2125267"/>
            <a:ext cx="3948802" cy="2936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4121E-1DB6-42CC-AEDC-092D6D99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61" y="952816"/>
            <a:ext cx="1277450" cy="917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C21B7D-0202-4989-AD31-C9CC3245B174}"/>
              </a:ext>
            </a:extLst>
          </p:cNvPr>
          <p:cNvSpPr txBox="1"/>
          <p:nvPr/>
        </p:nvSpPr>
        <p:spPr>
          <a:xfrm>
            <a:off x="453696" y="4901938"/>
            <a:ext cx="12241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Email or call for further details</a:t>
            </a:r>
          </a:p>
        </p:txBody>
      </p:sp>
    </p:spTree>
    <p:extLst>
      <p:ext uri="{BB962C8B-B14F-4D97-AF65-F5344CB8AC3E}">
        <p14:creationId xmlns:p14="http://schemas.microsoft.com/office/powerpoint/2010/main" val="3134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49" y="2057401"/>
            <a:ext cx="3356297" cy="335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0349" y="5543550"/>
            <a:ext cx="2857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Impact or ROI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4449" y="3490235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Number of Participants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11799" y="24003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9199" y="2228850"/>
            <a:ext cx="1771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Happy!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26099" y="302895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9199" y="2866251"/>
            <a:ext cx="1771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Pass Quiz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611949" y="451485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5049" y="4351046"/>
            <a:ext cx="23603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Exhibit new skills &amp; behaviors 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869249" y="497205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12199" y="4800600"/>
            <a:ext cx="1771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Achieve outcome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FBE120F-E883-426F-953E-B7E2C5B2E7AC}"/>
              </a:ext>
            </a:extLst>
          </p:cNvPr>
          <p:cNvSpPr/>
          <p:nvPr/>
        </p:nvSpPr>
        <p:spPr>
          <a:xfrm>
            <a:off x="5354899" y="4800600"/>
            <a:ext cx="1101404" cy="910516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85900" y="1063228"/>
            <a:ext cx="6172200" cy="76557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The General Problem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Soft Skill Training Impact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958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765572"/>
          </a:xfrm>
        </p:spPr>
        <p:txBody>
          <a:bodyPr>
            <a:noAutofit/>
          </a:bodyPr>
          <a:lstStyle/>
          <a:p>
            <a:r>
              <a:rPr lang="en-US" sz="2700" dirty="0"/>
              <a:t>Study the Positive Deviance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Protocol Analysis </a:t>
            </a: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86450" y="2117609"/>
            <a:ext cx="2114550" cy="3104473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800" dirty="0"/>
              <a:t>Break macro concepts and techniques into small, short experiments they can try in a real setting on a regular or daily basis</a:t>
            </a:r>
          </a:p>
          <a:p>
            <a:r>
              <a:rPr lang="en-US" sz="1800" dirty="0"/>
              <a:t>Natural born micro learners!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1" y="2117609"/>
            <a:ext cx="4985017" cy="310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9420" y="5235200"/>
            <a:ext cx="498501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Learning from experience is the flywheel for behavior change</a:t>
            </a:r>
          </a:p>
        </p:txBody>
      </p:sp>
    </p:spTree>
    <p:extLst>
      <p:ext uri="{BB962C8B-B14F-4D97-AF65-F5344CB8AC3E}">
        <p14:creationId xmlns:p14="http://schemas.microsoft.com/office/powerpoint/2010/main" val="28409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88CF9B-9D5D-40DD-8929-2003BE5FD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2" y="1225153"/>
            <a:ext cx="3468155" cy="2114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64157-15D9-434D-A936-40505628B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3582590"/>
            <a:ext cx="3407569" cy="21145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1E561E-A564-4673-AADD-2736AAEE622F}"/>
              </a:ext>
            </a:extLst>
          </p:cNvPr>
          <p:cNvSpPr/>
          <p:nvPr/>
        </p:nvSpPr>
        <p:spPr>
          <a:xfrm>
            <a:off x="4863253" y="2716969"/>
            <a:ext cx="285363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Knowledge </a:t>
            </a:r>
            <a:r>
              <a:rPr lang="en-US" dirty="0" smtClean="0"/>
              <a:t>cards or </a:t>
            </a:r>
            <a:r>
              <a:rPr lang="en-US" dirty="0" err="1" smtClean="0"/>
              <a:t>kCards</a:t>
            </a:r>
            <a:r>
              <a:rPr lang="en-US" dirty="0" smtClean="0"/>
              <a:t> </a:t>
            </a:r>
            <a:r>
              <a:rPr lang="en-US" dirty="0"/>
              <a:t>work by </a:t>
            </a:r>
            <a:r>
              <a:rPr lang="en-US" b="1" dirty="0"/>
              <a:t>nudging</a:t>
            </a:r>
            <a:r>
              <a:rPr lang="en-US" dirty="0"/>
              <a:t> us daily to experiment with simple but vital behaviors associated with the new skills and habits we want to master. </a:t>
            </a:r>
          </a:p>
        </p:txBody>
      </p:sp>
    </p:spTree>
    <p:extLst>
      <p:ext uri="{BB962C8B-B14F-4D97-AF65-F5344CB8AC3E}">
        <p14:creationId xmlns:p14="http://schemas.microsoft.com/office/powerpoint/2010/main" val="425512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8C60C-3DB3-40B3-96BC-F3C259F89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47363"/>
            <a:ext cx="2503625" cy="3057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FFFA2B-AE86-4AD6-B265-47935CB3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828" y="1554123"/>
            <a:ext cx="3476488" cy="2018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7B598-50AE-48AE-BFFE-4D3D32228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175" y="3756700"/>
            <a:ext cx="1458594" cy="2085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BBF73-2146-4850-B8D5-6655698379B9}"/>
              </a:ext>
            </a:extLst>
          </p:cNvPr>
          <p:cNvSpPr txBox="1"/>
          <p:nvPr/>
        </p:nvSpPr>
        <p:spPr>
          <a:xfrm>
            <a:off x="381000" y="1627144"/>
            <a:ext cx="3467759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dirty="0" smtClean="0"/>
              <a:t>esign </a:t>
            </a:r>
            <a:r>
              <a:rPr lang="en-US" sz="1400" dirty="0"/>
              <a:t>and deliver asynchronous micro content that adds up to macro level habits, competencies and performances over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768E7-5E08-467C-8AFE-880343F1957D}"/>
              </a:ext>
            </a:extLst>
          </p:cNvPr>
          <p:cNvSpPr txBox="1"/>
          <p:nvPr/>
        </p:nvSpPr>
        <p:spPr>
          <a:xfrm>
            <a:off x="6422447" y="4274016"/>
            <a:ext cx="138567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Leaders as design thinkers involves a set of broad competencies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075B8-4CB6-4620-9818-7024A8FDF11B}"/>
              </a:ext>
            </a:extLst>
          </p:cNvPr>
          <p:cNvSpPr txBox="1"/>
          <p:nvPr/>
        </p:nvSpPr>
        <p:spPr>
          <a:xfrm>
            <a:off x="3586162" y="2994952"/>
            <a:ext cx="104298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Change out the battery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VS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Design a better Fob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47800" y="680017"/>
            <a:ext cx="6172200" cy="76557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The Accumulation Problem</a:t>
            </a:r>
            <a:r>
              <a:rPr lang="en-US" sz="1500" dirty="0" smtClean="0"/>
              <a:t>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247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159794"/>
            <a:ext cx="2231278" cy="341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64884" y="2159794"/>
            <a:ext cx="4114800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Performance Improvement  Goal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64884" y="2845594"/>
            <a:ext cx="4114800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Competency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3588545"/>
            <a:ext cx="2462305" cy="1915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Competency 1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technique 1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                           -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                            - </a:t>
            </a:r>
          </a:p>
          <a:p>
            <a:pPr defTabSz="685800"/>
            <a:r>
              <a:rPr lang="en-US" sz="1200" dirty="0">
                <a:solidFill>
                  <a:prstClr val="black"/>
                </a:solidFill>
                <a:latin typeface="Calibri"/>
              </a:rPr>
              <a:t>	technique N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vital behavior 1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</a:rPr>
              <a:t>		vital behavior 2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</a:rPr>
              <a:t>		        -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</a:rPr>
              <a:t>                                                      -</a:t>
            </a: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Calibri"/>
              </a:rPr>
              <a:t>		vital behavior 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N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750734" y="2502694"/>
            <a:ext cx="228600" cy="242375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750734" y="3302794"/>
            <a:ext cx="228600" cy="242375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84" y="4779484"/>
            <a:ext cx="1257300" cy="706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7" name="Right Arrow 16"/>
          <p:cNvSpPr/>
          <p:nvPr/>
        </p:nvSpPr>
        <p:spPr>
          <a:xfrm>
            <a:off x="6115050" y="5017294"/>
            <a:ext cx="285750" cy="171450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384" y="4893784"/>
            <a:ext cx="1257300" cy="706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5008084"/>
            <a:ext cx="1257300" cy="706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20" name="TextBox 19"/>
          <p:cNvSpPr txBox="1"/>
          <p:nvPr/>
        </p:nvSpPr>
        <p:spPr>
          <a:xfrm>
            <a:off x="6408084" y="4217194"/>
            <a:ext cx="1371600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Knowledge Cards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50934" y="3423980"/>
            <a:ext cx="1428750" cy="3000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Decks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6979584" y="3860519"/>
            <a:ext cx="228600" cy="242375"/>
          </a:xfrm>
          <a:prstGeom prst="downArrow">
            <a:avLst/>
          </a:prstGeom>
          <a:noFill/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979584" y="3117569"/>
            <a:ext cx="228600" cy="242375"/>
          </a:xfrm>
          <a:prstGeom prst="downArrow">
            <a:avLst/>
          </a:prstGeom>
          <a:noFill/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979584" y="2502694"/>
            <a:ext cx="228600" cy="242375"/>
          </a:xfrm>
          <a:prstGeom prst="downArrow">
            <a:avLst/>
          </a:prstGeom>
          <a:noFill/>
          <a:ln>
            <a:solidFill>
              <a:srgbClr val="FFC000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9590" y="3063809"/>
            <a:ext cx="1548712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The competency models acts as a frame or funnel to insure that each small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improvement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step accumulates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over time into significant new competencies and habits.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485900" y="1063228"/>
            <a:ext cx="6896100" cy="76557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Knowledge Cards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Enable </a:t>
            </a:r>
            <a:r>
              <a:rPr lang="en-US" sz="1500" dirty="0" err="1" smtClean="0"/>
              <a:t>microlearning</a:t>
            </a:r>
            <a:r>
              <a:rPr lang="en-US" sz="1500" dirty="0" smtClean="0"/>
              <a:t> of new behaviors and soft skill performances from experience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824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50" y="1466195"/>
            <a:ext cx="1600200" cy="90024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“Leadership is a process whereby an individual </a:t>
            </a:r>
            <a:r>
              <a:rPr lang="en-US" sz="1050" b="1" u="sng" dirty="0"/>
              <a:t>influences</a:t>
            </a:r>
            <a:r>
              <a:rPr lang="en-US" sz="1050" dirty="0"/>
              <a:t> a group of individuals to achieve a common goal. 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2818522"/>
            <a:ext cx="37004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9100" y="1981200"/>
            <a:ext cx="365759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Evidence-Based </a:t>
            </a:r>
            <a:endParaRPr lang="en-US" sz="2000" dirty="0" smtClean="0"/>
          </a:p>
          <a:p>
            <a:pPr algn="ctr"/>
            <a:r>
              <a:rPr lang="en-US" sz="2000" dirty="0" smtClean="0"/>
              <a:t>Competency </a:t>
            </a:r>
            <a:r>
              <a:rPr lang="en-US" sz="2000" dirty="0"/>
              <a:t>Model for Influence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4450" y="2411776"/>
            <a:ext cx="22631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Improvement Goal: </a:t>
            </a:r>
          </a:p>
          <a:p>
            <a:pPr algn="ctr"/>
            <a:r>
              <a:rPr lang="en-US" sz="1200" dirty="0"/>
              <a:t>Get Better at Influencing Others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577590" y="2910529"/>
            <a:ext cx="505829" cy="397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965156" y="2910528"/>
            <a:ext cx="835819" cy="7652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200" b="1" dirty="0"/>
              <a:t>438+ </a:t>
            </a:r>
          </a:p>
          <a:p>
            <a:pPr algn="ctr"/>
            <a:r>
              <a:rPr lang="en-US" sz="1200" b="1" dirty="0"/>
              <a:t>Cards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421606"/>
            <a:ext cx="659269" cy="971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4157663" y="2818522"/>
            <a:ext cx="228600" cy="184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6" name="Straight Arrow Connector 15"/>
          <p:cNvCxnSpPr>
            <a:stCxn id="3" idx="3"/>
          </p:cNvCxnSpPr>
          <p:nvPr/>
        </p:nvCxnSpPr>
        <p:spPr>
          <a:xfrm>
            <a:off x="3600450" y="1916318"/>
            <a:ext cx="557213" cy="369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7EDC1F3-D555-45E4-9542-BE9E985C6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5" y="3368353"/>
            <a:ext cx="3450431" cy="2221706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485900" y="453628"/>
            <a:ext cx="6896100" cy="765572"/>
          </a:xfr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A91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 smtClean="0"/>
              <a:t>Example: Leadership Influence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641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E5AA7D6-D9D7-4034-B75F-B94DC00DB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3" y="1606729"/>
            <a:ext cx="1898123" cy="164083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E3BDD7-B1C6-40DE-8CB9-E5ED6A29FA57}"/>
              </a:ext>
            </a:extLst>
          </p:cNvPr>
          <p:cNvGrpSpPr/>
          <p:nvPr/>
        </p:nvGrpSpPr>
        <p:grpSpPr>
          <a:xfrm>
            <a:off x="6565037" y="3729676"/>
            <a:ext cx="2297097" cy="1741743"/>
            <a:chOff x="5021009" y="2052750"/>
            <a:chExt cx="3333750" cy="25431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9BE2FD-CA9B-4A79-8276-C8DA38B3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1009" y="2052750"/>
              <a:ext cx="3333750" cy="254317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350D4C4-76C1-46CF-BF0D-3B4FEBDB7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2722" y="2290439"/>
              <a:ext cx="3163554" cy="555853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F801F87-3657-44D7-90EC-56E342E0E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12" y="4096793"/>
            <a:ext cx="4720054" cy="8822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F9DE36-64E5-43A6-8999-DD22DD5A8C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861" y="4171621"/>
            <a:ext cx="1228725" cy="78581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A5114C-563A-47C0-8A92-50CC2B523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736" y="1793443"/>
            <a:ext cx="3571875" cy="7643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4B1FC1-1809-4687-8C07-B275421B39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1052" y="1682714"/>
            <a:ext cx="1771650" cy="492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E1A954-F86F-43A4-A1D6-EDD668A39C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4737" y="2664979"/>
            <a:ext cx="4865109" cy="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373F7F2-D916-467A-A7DF-94BE500A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0" y="978189"/>
            <a:ext cx="6503657" cy="125158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16714" y="962312"/>
            <a:ext cx="1178730" cy="1267460"/>
            <a:chOff x="6161335" y="1430446"/>
            <a:chExt cx="1763465" cy="19340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336" y="1459361"/>
              <a:ext cx="1763464" cy="1905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161335" y="1430446"/>
              <a:ext cx="1763465" cy="3874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rgbClr val="7030A0"/>
                  </a:solidFill>
                </a:rPr>
                <a:t>848 Members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650077-D0BD-4350-A177-2D47FBE65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954" y="990675"/>
            <a:ext cx="1986903" cy="6555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D516D8-C83D-4229-A25E-20A9202EC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990" y="2505279"/>
            <a:ext cx="3732798" cy="29461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704A81-3CD9-4026-A4E8-6D2B3A375D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2158" y="2505279"/>
            <a:ext cx="3989054" cy="294616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552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imated with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imated withou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l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904F289B01149ADF0BCB9DD91BE78" ma:contentTypeVersion="2" ma:contentTypeDescription="Create a new document." ma:contentTypeScope="" ma:versionID="cf24a0bb53b19ee52f1a508076f2a497">
  <xsd:schema xmlns:xsd="http://www.w3.org/2001/XMLSchema" xmlns:xs="http://www.w3.org/2001/XMLSchema" xmlns:p="http://schemas.microsoft.com/office/2006/metadata/properties" xmlns:ns1="http://schemas.microsoft.com/sharepoint/v3" xmlns:ns2="b9a44fce-46ea-4c23-971c-1094676d9fe8" targetNamespace="http://schemas.microsoft.com/office/2006/metadata/properties" ma:root="true" ma:fieldsID="477fe87fcf8ba16705e640e0912f894f" ns1:_="" ns2:_="">
    <xsd:import namespace="http://schemas.microsoft.com/sharepoint/v3"/>
    <xsd:import namespace="b9a44fce-46ea-4c23-971c-1094676d9fe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44fce-46ea-4c23-971c-1094676d9f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253D6B8-74D9-4A36-9060-8BBF0A6E7CEE}"/>
</file>

<file path=customXml/itemProps2.xml><?xml version="1.0" encoding="utf-8"?>
<ds:datastoreItem xmlns:ds="http://schemas.openxmlformats.org/officeDocument/2006/customXml" ds:itemID="{AE0A8B0C-9B9C-407D-A237-8EC4F44427B0}"/>
</file>

<file path=customXml/itemProps3.xml><?xml version="1.0" encoding="utf-8"?>
<ds:datastoreItem xmlns:ds="http://schemas.openxmlformats.org/officeDocument/2006/customXml" ds:itemID="{62AE38E7-FB3F-45F1-901A-E639AC29C49C}"/>
</file>

<file path=docProps/app.xml><?xml version="1.0" encoding="utf-8"?>
<Properties xmlns="http://schemas.openxmlformats.org/officeDocument/2006/extended-properties" xmlns:vt="http://schemas.openxmlformats.org/officeDocument/2006/docPropsVTypes">
  <TotalTime>28099</TotalTime>
  <Words>340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Impact</vt:lpstr>
      <vt:lpstr>Wingdings</vt:lpstr>
      <vt:lpstr>Introduction Slide</vt:lpstr>
      <vt:lpstr>Animated with Background</vt:lpstr>
      <vt:lpstr>Animated without background</vt:lpstr>
      <vt:lpstr>Old Layout</vt:lpstr>
      <vt:lpstr>PowerPoint Presentation</vt:lpstr>
      <vt:lpstr> </vt:lpstr>
      <vt:lpstr>Study the Positive Deviance Protocol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Collaboration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Clare, Mark K</cp:lastModifiedBy>
  <cp:revision>541</cp:revision>
  <cp:lastPrinted>2017-11-01T13:22:12Z</cp:lastPrinted>
  <dcterms:created xsi:type="dcterms:W3CDTF">2013-04-25T13:52:53Z</dcterms:created>
  <dcterms:modified xsi:type="dcterms:W3CDTF">2017-11-01T16:19:42Z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0x0101004A1904F289B01149ADF0BCB9DD91BE78</vt:lpwstr>
  </property>
</Properties>
</file>